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647" r:id="rId4"/>
    <p:sldMasterId id="2147484654" r:id="rId5"/>
  </p:sldMasterIdLst>
  <p:notesMasterIdLst>
    <p:notesMasterId r:id="rId25"/>
  </p:notesMasterIdLst>
  <p:handoutMasterIdLst>
    <p:handoutMasterId r:id="rId26"/>
  </p:handoutMasterIdLst>
  <p:sldIdLst>
    <p:sldId id="556" r:id="rId6"/>
    <p:sldId id="579" r:id="rId7"/>
    <p:sldId id="580" r:id="rId8"/>
    <p:sldId id="582" r:id="rId9"/>
    <p:sldId id="584" r:id="rId10"/>
    <p:sldId id="581" r:id="rId11"/>
    <p:sldId id="583" r:id="rId12"/>
    <p:sldId id="586" r:id="rId13"/>
    <p:sldId id="587" r:id="rId14"/>
    <p:sldId id="588" r:id="rId15"/>
    <p:sldId id="589" r:id="rId16"/>
    <p:sldId id="590" r:id="rId17"/>
    <p:sldId id="591" r:id="rId18"/>
    <p:sldId id="592" r:id="rId19"/>
    <p:sldId id="597" r:id="rId20"/>
    <p:sldId id="593" r:id="rId21"/>
    <p:sldId id="594" r:id="rId22"/>
    <p:sldId id="595" r:id="rId23"/>
    <p:sldId id="596" r:id="rId24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s Ailo Bong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E05901"/>
    <a:srgbClr val="6666CC"/>
    <a:srgbClr val="FF6666"/>
    <a:srgbClr val="004080"/>
    <a:srgbClr val="0058B0"/>
    <a:srgbClr val="FFFFFF"/>
    <a:srgbClr val="FFE469"/>
    <a:srgbClr val="FFFF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0"/>
    <p:restoredTop sz="88854" autoAdjust="0"/>
  </p:normalViewPr>
  <p:slideViewPr>
    <p:cSldViewPr>
      <p:cViewPr varScale="1">
        <p:scale>
          <a:sx n="58" d="100"/>
          <a:sy n="58" d="100"/>
        </p:scale>
        <p:origin x="151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400"/>
    </p:cViewPr>
  </p:sorterViewPr>
  <p:notesViewPr>
    <p:cSldViewPr>
      <p:cViewPr varScale="1">
        <p:scale>
          <a:sx n="77" d="100"/>
          <a:sy n="77" d="100"/>
        </p:scale>
        <p:origin x="-14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AE7D2C64-8141-A54C-B385-61668758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674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ＭＳ Ｐゴシック" charset="0"/>
        <a:cs typeface="Geneva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LIXIR_powerpoint title_standar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Corbel"/>
              <a:ea typeface="ＭＳ Ｐゴシック" pitchFamily="34" charset="-128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930400" y="5935663"/>
            <a:ext cx="6527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800" i="1">
                <a:solidFill>
                  <a:srgbClr val="DD5E21"/>
                </a:solidFill>
                <a:cs typeface="+mn-cs"/>
              </a:rPr>
              <a:t>European Life Sciences Infrastructure for Biological Information</a:t>
            </a:r>
          </a:p>
          <a:p>
            <a:pPr algn="r" eaLnBrk="1" hangingPunct="1">
              <a:defRPr/>
            </a:pPr>
            <a:r>
              <a:rPr lang="en-US" sz="1800" i="1">
                <a:solidFill>
                  <a:srgbClr val="DD5E21"/>
                </a:solidFill>
                <a:cs typeface="+mn-cs"/>
              </a:rPr>
              <a:t>www.elixir-europe.org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97226"/>
            <a:ext cx="7772400" cy="1470025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chemeClr val="accent2"/>
                </a:solidFill>
                <a:latin typeface="Corbel"/>
                <a:cs typeface="Corbe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600" y="4749800"/>
            <a:ext cx="5816600" cy="1079500"/>
          </a:xfrm>
        </p:spPr>
        <p:txBody>
          <a:bodyPr>
            <a:normAutofit/>
          </a:bodyPr>
          <a:lstStyle>
            <a:lvl1pPr marL="0" indent="0" algn="r">
              <a:buNone/>
              <a:defRPr sz="2900">
                <a:solidFill>
                  <a:schemeClr val="accent2"/>
                </a:solidFill>
                <a:latin typeface="Corbel"/>
                <a:cs typeface="Corbel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9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B83AE6A2-CEA4-C74C-8280-F1F2827ED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5E995F17-148B-2641-A415-E8E8B53D8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8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397AB5A5-3268-484A-9E50-0F0D8CFAE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78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802EACAE-0D95-324A-941C-6DCFFE36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05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C1AC62E-D946-484B-A7FD-FACFA463C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88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6A87C260-6377-B946-BBBC-9CFCEF3D8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2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28C0E5AF-3B39-E04A-94B9-0B7870B65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756232E5-A332-FC4B-B871-D2A18094B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41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71E417D-15F0-4B43-A8AE-EE555B263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6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100000">
                <a:srgbClr val="F47D20"/>
              </a:gs>
              <a:gs pos="0">
                <a:srgbClr val="F46B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5" name="Picture 8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04"/>
            <a:ext cx="8229600" cy="4634058"/>
          </a:xfrm>
        </p:spPr>
        <p:txBody>
          <a:bodyPr/>
          <a:lstStyle>
            <a:lvl1pPr marL="342859" indent="-342859">
              <a:buClr>
                <a:srgbClr val="F47D20"/>
              </a:buClr>
              <a:buSzPct val="100000"/>
              <a:buFontTx/>
              <a:buBlip>
                <a:blip r:embed="rId3"/>
              </a:buBlip>
              <a:defRPr sz="2400">
                <a:latin typeface="+mn-lt"/>
              </a:defRPr>
            </a:lvl1pPr>
            <a:lvl2pPr marL="742861" indent="-285716">
              <a:buClr>
                <a:srgbClr val="F47D20"/>
              </a:buClr>
              <a:buFont typeface="Arial"/>
              <a:buChar char="•"/>
              <a:defRPr sz="2000">
                <a:latin typeface="+mn-lt"/>
              </a:defRPr>
            </a:lvl2pPr>
            <a:lvl3pPr>
              <a:buClr>
                <a:srgbClr val="F47D20"/>
              </a:buCl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C93C7258-2CEA-B742-9DDB-030E75264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21C0396B-D5F5-6149-84A2-5BB481122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1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F38131D-6EFA-E149-BBCF-A94292DE9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251D4D50-DEF3-A24B-8098-5A91DDE4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8A5201F-199D-174C-A610-59FF43E6B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EXCELE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elixir_helix_200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69413" cy="583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851275" y="6092825"/>
            <a:ext cx="47990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r>
              <a:rPr lang="en-US" i="1" dirty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/</a:t>
            </a:r>
            <a:r>
              <a:rPr lang="en-US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excelerate</a:t>
            </a:r>
            <a:endParaRPr lang="en-US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pic>
        <p:nvPicPr>
          <p:cNvPr id="5" name="Picture 5" descr="Excelerate_whitebackgroun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157788"/>
            <a:ext cx="196215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57788"/>
            <a:ext cx="1214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323850" y="6092825"/>
            <a:ext cx="36004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7F7F7F"/>
                </a:solidFill>
              </a:rPr>
              <a:t>ELIXIR-EXCELERATE is funded by the European Commission within the Research Infrastructures programme of Horizon 2020, grant agreement number 676559.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3568" y="3356993"/>
            <a:ext cx="77724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27784" y="4293097"/>
            <a:ext cx="5816600" cy="571004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059834" y="4977768"/>
            <a:ext cx="3384550" cy="360040"/>
          </a:xfrm>
        </p:spPr>
        <p:txBody>
          <a:bodyPr/>
          <a:lstStyle>
            <a:lvl1pPr marL="0" indent="0" algn="r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705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931E558E-E17E-0245-9C87-58F923B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A52979BF-11D6-0240-9D44-2A0A1216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F46B20"/>
              </a:gs>
              <a:gs pos="100000">
                <a:srgbClr val="F47D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66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9700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66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23938"/>
            <a:ext cx="8229600" cy="509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38" y="6356350"/>
            <a:ext cx="779462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defTabSz="455613" eaLnBrk="1" hangingPunct="1">
              <a:defRPr sz="1600">
                <a:solidFill>
                  <a:srgbClr val="F46B20"/>
                </a:solidFill>
                <a:latin typeface="Corbel" charset="0"/>
                <a:cs typeface="Arial" charset="0"/>
              </a:defRPr>
            </a:lvl1pPr>
          </a:lstStyle>
          <a:p>
            <a:pPr>
              <a:defRPr/>
            </a:pPr>
            <a:fld id="{529946F4-A4F5-7043-92F6-E024AA487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6" r:id="rId1"/>
    <p:sldLayoutId id="2147486907" r:id="rId2"/>
    <p:sldLayoutId id="2147486908" r:id="rId3"/>
    <p:sldLayoutId id="2147486909" r:id="rId4"/>
    <p:sldLayoutId id="2147486910" r:id="rId5"/>
    <p:sldLayoutId id="2147486911" r:id="rId6"/>
    <p:sldLayoutId id="2147486923" r:id="rId7"/>
  </p:sldLayoutIdLst>
  <p:hf hdr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ＭＳ Ｐゴシック" pitchFamily="34" charset="-128"/>
          <a:cs typeface="Arial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912" r:id="rId1"/>
    <p:sldLayoutId id="2147486913" r:id="rId2"/>
    <p:sldLayoutId id="2147486914" r:id="rId3"/>
    <p:sldLayoutId id="2147486915" r:id="rId4"/>
    <p:sldLayoutId id="2147486916" r:id="rId5"/>
    <p:sldLayoutId id="2147486917" r:id="rId6"/>
    <p:sldLayoutId id="2147486918" r:id="rId7"/>
    <p:sldLayoutId id="2147486919" r:id="rId8"/>
    <p:sldLayoutId id="2147486920" r:id="rId9"/>
    <p:sldLayoutId id="2147486921" r:id="rId10"/>
    <p:sldLayoutId id="2147486922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mp.sfb.uit.n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ixir-europe.org/events/elixir-webinar-elixir-compute-platform-roadma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2400" cy="1008113"/>
          </a:xfrm>
        </p:spPr>
        <p:txBody>
          <a:bodyPr>
            <a:noAutofit/>
          </a:bodyPr>
          <a:lstStyle/>
          <a:p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MMG: from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proof-of-concept</a:t>
            </a:r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 to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production</a:t>
            </a:r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 services at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scale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Lars Ailo Bongo (ELIXIR-NO, WP6)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WP4 F2F, 8-9 February 2017, Stockholm, Sweden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6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cloud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Spark, NFS execution environment:</a:t>
            </a:r>
          </a:p>
          <a:p>
            <a:pPr lvl="1"/>
            <a:r>
              <a:rPr lang="en-US" dirty="0"/>
              <a:t>Standalone Spark</a:t>
            </a:r>
          </a:p>
          <a:p>
            <a:pPr lvl="1"/>
            <a:r>
              <a:rPr lang="en-US" dirty="0"/>
              <a:t>NFS since some tools need a shared file system</a:t>
            </a:r>
          </a:p>
          <a:p>
            <a:pPr lvl="1"/>
            <a:r>
              <a:rPr lang="en-US" dirty="0"/>
              <a:t>TODO: optimize execution environments (WP6/WP4)</a:t>
            </a:r>
          </a:p>
          <a:p>
            <a:pPr lvl="1"/>
            <a:r>
              <a:rPr lang="en-US" dirty="0"/>
              <a:t>TODO: test scalability (WP6/ WP4)</a:t>
            </a:r>
          </a:p>
          <a:p>
            <a:pPr lvl="1"/>
            <a:r>
              <a:rPr lang="en-US" dirty="0"/>
              <a:t>?: integrate META-pipe storage server with ELIXIR storage &amp; transfer</a:t>
            </a:r>
          </a:p>
          <a:p>
            <a:r>
              <a:rPr lang="en-US" dirty="0" err="1"/>
              <a:t>cPouta</a:t>
            </a:r>
            <a:r>
              <a:rPr lang="en-US" dirty="0"/>
              <a:t> </a:t>
            </a:r>
            <a:r>
              <a:rPr lang="en-US" dirty="0" err="1"/>
              <a:t>ansible</a:t>
            </a:r>
            <a:r>
              <a:rPr lang="en-US" dirty="0"/>
              <a:t> playbook</a:t>
            </a:r>
          </a:p>
          <a:p>
            <a:pPr lvl="1"/>
            <a:r>
              <a:rPr lang="en-US" dirty="0"/>
              <a:t>Setup Spark and NFS execution environment on </a:t>
            </a:r>
            <a:r>
              <a:rPr lang="en-US" dirty="0" err="1"/>
              <a:t>cPouta</a:t>
            </a:r>
            <a:r>
              <a:rPr lang="en-US" dirty="0"/>
              <a:t> OpenStack</a:t>
            </a:r>
          </a:p>
          <a:p>
            <a:pPr lvl="1"/>
            <a:r>
              <a:rPr lang="en-US" dirty="0"/>
              <a:t>Ongoing work: setup execution environment on Open Nebula (CZ)</a:t>
            </a:r>
          </a:p>
          <a:p>
            <a:pPr lvl="1"/>
            <a:r>
              <a:rPr lang="en-US" dirty="0"/>
              <a:t>TODO: port to other clouds (WP4?)</a:t>
            </a:r>
          </a:p>
          <a:p>
            <a:pPr lvl="1"/>
            <a:r>
              <a:rPr lang="en-US" dirty="0"/>
              <a:t>TODO: provide best practice guidelines (WP4)</a:t>
            </a:r>
          </a:p>
          <a:p>
            <a:pPr lvl="1"/>
            <a:r>
              <a:rPr lang="en-US" dirty="0"/>
              <a:t>TODO: long term maintaining of setup tools (?)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84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WP6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comprehensive metagenomics standards environment </a:t>
            </a:r>
            <a:r>
              <a:rPr lang="en-US" dirty="0">
                <a:solidFill>
                  <a:srgbClr val="00B050"/>
                </a:solidFill>
              </a:rPr>
              <a:t>√</a:t>
            </a:r>
          </a:p>
          <a:p>
            <a:pPr lvl="1"/>
            <a:r>
              <a:rPr lang="en-US" dirty="0"/>
              <a:t>Paper to be submitted on Friday</a:t>
            </a:r>
          </a:p>
          <a:p>
            <a:pPr lvl="1"/>
            <a:r>
              <a:rPr lang="en-US" dirty="0"/>
              <a:t>Provenance of sampling standard</a:t>
            </a:r>
          </a:p>
          <a:p>
            <a:pPr lvl="1"/>
            <a:r>
              <a:rPr lang="en-US" dirty="0"/>
              <a:t>Provenance of sequencing standard</a:t>
            </a:r>
          </a:p>
          <a:p>
            <a:pPr lvl="1"/>
            <a:r>
              <a:rPr lang="en-US" dirty="0"/>
              <a:t>Provenance of analysis best practices</a:t>
            </a:r>
          </a:p>
          <a:p>
            <a:pPr lvl="1"/>
            <a:r>
              <a:rPr lang="en-US" dirty="0"/>
              <a:t>Archiving of analysis discussion</a:t>
            </a:r>
          </a:p>
          <a:p>
            <a:r>
              <a:rPr lang="en-US" dirty="0"/>
              <a:t>Marine metagenomics portal (MMP) </a:t>
            </a:r>
            <a:r>
              <a:rPr lang="en-US" dirty="0">
                <a:solidFill>
                  <a:srgbClr val="00B050"/>
                </a:solidFill>
              </a:rPr>
              <a:t>√</a:t>
            </a:r>
          </a:p>
          <a:p>
            <a:pPr lvl="1"/>
            <a:r>
              <a:rPr lang="en-US" dirty="0">
                <a:hlinkClick r:id="rId2"/>
              </a:rPr>
              <a:t>https://mmp.sfb.uit.no/</a:t>
            </a:r>
            <a:endParaRPr lang="en-US" dirty="0"/>
          </a:p>
          <a:p>
            <a:pPr lvl="1"/>
            <a:r>
              <a:rPr lang="en-US" dirty="0"/>
              <a:t>Marine reference databases (</a:t>
            </a:r>
            <a:r>
              <a:rPr lang="en-US" dirty="0" err="1"/>
              <a:t>MarRef</a:t>
            </a:r>
            <a:r>
              <a:rPr lang="en-US" dirty="0"/>
              <a:t>, </a:t>
            </a:r>
            <a:r>
              <a:rPr lang="en-US" dirty="0" err="1"/>
              <a:t>MarDB</a:t>
            </a:r>
            <a:r>
              <a:rPr lang="en-US" dirty="0"/>
              <a:t>, </a:t>
            </a:r>
            <a:r>
              <a:rPr lang="en-US" dirty="0" err="1"/>
              <a:t>MarCat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META-pipe used to process data for </a:t>
            </a:r>
            <a:r>
              <a:rPr lang="en-US" dirty="0" err="1"/>
              <a:t>MarCat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11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WP6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MMG analysis pipelines: August 2018</a:t>
            </a:r>
          </a:p>
          <a:p>
            <a:pPr lvl="1"/>
            <a:r>
              <a:rPr lang="en-US" dirty="0"/>
              <a:t>Test META-pipe and MMG at scale</a:t>
            </a:r>
          </a:p>
          <a:p>
            <a:pPr lvl="1"/>
            <a:r>
              <a:rPr lang="en-US" dirty="0"/>
              <a:t>Deploy META-pipe and MMG on ELIXIR compute clouds</a:t>
            </a:r>
          </a:p>
          <a:p>
            <a:pPr lvl="1"/>
            <a:r>
              <a:rPr lang="en-US" dirty="0"/>
              <a:t>Evaluation of tools</a:t>
            </a:r>
          </a:p>
          <a:p>
            <a:pPr lvl="1"/>
            <a:r>
              <a:rPr lang="en-US" dirty="0"/>
              <a:t>Synthetic benchmark metagenomes</a:t>
            </a:r>
          </a:p>
          <a:p>
            <a:pPr lvl="1"/>
            <a:r>
              <a:rPr lang="en-US" dirty="0"/>
              <a:t>Federated search engine</a:t>
            </a:r>
          </a:p>
          <a:p>
            <a:r>
              <a:rPr lang="en-US" dirty="0"/>
              <a:t>Training and workshops</a:t>
            </a:r>
          </a:p>
          <a:p>
            <a:pPr lvl="1"/>
            <a:r>
              <a:rPr lang="en-US" dirty="0"/>
              <a:t>Metagenomics data analysis, 3-6 April 2017, Helsinki, Finland</a:t>
            </a:r>
          </a:p>
          <a:p>
            <a:pPr lvl="1"/>
            <a:r>
              <a:rPr lang="en-US" dirty="0"/>
              <a:t>Metagenomics data analysis, ?, ?, Portugal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9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BioMaS</a:t>
            </a:r>
            <a:r>
              <a:rPr lang="en-US" dirty="0"/>
              <a:t> pipeline on INDIGO-</a:t>
            </a:r>
            <a:r>
              <a:rPr lang="en-US" dirty="0" err="1"/>
              <a:t>Datacloud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BioMaS</a:t>
            </a:r>
            <a:r>
              <a:rPr lang="en-US" dirty="0"/>
              <a:t> is a taxonomical classification pipeline (ELIXIR-IT)</a:t>
            </a:r>
          </a:p>
          <a:p>
            <a:r>
              <a:rPr lang="en-US" dirty="0"/>
              <a:t>Provided as an on-demand Galaxy instance</a:t>
            </a:r>
          </a:p>
          <a:p>
            <a:r>
              <a:rPr lang="en-US" dirty="0"/>
              <a:t>Based on INDIGO-</a:t>
            </a:r>
            <a:r>
              <a:rPr lang="en-US" dirty="0" err="1"/>
              <a:t>Datacloud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99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Pyttipanna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the user of cloud services?</a:t>
            </a:r>
          </a:p>
          <a:p>
            <a:pPr lvl="1"/>
            <a:r>
              <a:rPr lang="en-US" dirty="0"/>
              <a:t>Pipeline providers? End-users?</a:t>
            </a:r>
          </a:p>
          <a:p>
            <a:r>
              <a:rPr lang="en-US" dirty="0"/>
              <a:t>Data transfer vs storage vs AAI</a:t>
            </a:r>
          </a:p>
          <a:p>
            <a:pPr lvl="1"/>
            <a:r>
              <a:rPr lang="en-US" dirty="0"/>
              <a:t>3 services? 1 distributed file storage?</a:t>
            </a:r>
          </a:p>
          <a:p>
            <a:r>
              <a:rPr lang="en-US" dirty="0"/>
              <a:t>EMG cloud proof-of-concept = Plant use case</a:t>
            </a:r>
          </a:p>
          <a:p>
            <a:pPr lvl="1"/>
            <a:r>
              <a:rPr lang="en-US" dirty="0"/>
              <a:t>Setup VMs, transfer data, allow user to run analyses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3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MMG pipelines can be run on ELIXIR clouds</a:t>
            </a:r>
          </a:p>
          <a:p>
            <a:r>
              <a:rPr lang="en-US" dirty="0"/>
              <a:t>Need resources to test at scale</a:t>
            </a:r>
          </a:p>
          <a:p>
            <a:r>
              <a:rPr lang="en-US" dirty="0"/>
              <a:t>Need policies and TUCs (21 and 22) for production use of clouds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1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TUC1/ TUC3 (Federated ID/ ELIXIR Identity):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Give access to service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Get information needed for accounting and payment</a:t>
            </a:r>
          </a:p>
          <a:p>
            <a:r>
              <a:rPr lang="en-US" dirty="0"/>
              <a:t>TUC2 (Other ID):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Give access to non-European-academic users</a:t>
            </a:r>
          </a:p>
          <a:p>
            <a:r>
              <a:rPr lang="en-US" dirty="0"/>
              <a:t> TUC4 (Cloud IaaS Services)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Cloud providers that can run execution environment</a:t>
            </a:r>
          </a:p>
          <a:p>
            <a:r>
              <a:rPr lang="en-US" dirty="0"/>
              <a:t>TUC5 (HTC/ HPC cluster)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Run batch jobs to produce reference databases</a:t>
            </a:r>
          </a:p>
          <a:p>
            <a:r>
              <a:rPr lang="en-US" dirty="0"/>
              <a:t>TUC6 (PRACE cluster)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do not need PRACE scale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38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TUC7 (Network file storage)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provided (we setup NFS as part of execution environment)</a:t>
            </a:r>
          </a:p>
          <a:p>
            <a:r>
              <a:rPr lang="en-US" dirty="0"/>
              <a:t>TUC8 (File transfer)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needed (file transfer time is low)</a:t>
            </a:r>
          </a:p>
          <a:p>
            <a:r>
              <a:rPr lang="en-US" dirty="0"/>
              <a:t>TUC9/ TUC11 (Infrastructure service directory/ registry)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needed</a:t>
            </a:r>
          </a:p>
          <a:p>
            <a:r>
              <a:rPr lang="en-US" dirty="0"/>
              <a:t>TUC10 (Credential translation)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needed</a:t>
            </a:r>
          </a:p>
          <a:p>
            <a:r>
              <a:rPr lang="en-US" dirty="0"/>
              <a:t>TUC11 (Service access management)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Needed to maintain user submitted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37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TUC12/13 (Virtual machine library/ container library)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provide analysis as a service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VMs/ containers useful for visualization tools</a:t>
            </a:r>
          </a:p>
          <a:p>
            <a:r>
              <a:rPr lang="en-US" dirty="0"/>
              <a:t>TUC14 (Module library)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We have META-pipe in a deployment server</a:t>
            </a:r>
          </a:p>
          <a:p>
            <a:r>
              <a:rPr lang="en-US" dirty="0"/>
              <a:t>TUC15 (Data set replication)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needed (our datasets are small)</a:t>
            </a:r>
          </a:p>
          <a:p>
            <a:r>
              <a:rPr lang="en-US" dirty="0"/>
              <a:t>TUC17 (Endorsed…)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User submitted data management</a:t>
            </a:r>
          </a:p>
          <a:p>
            <a:r>
              <a:rPr lang="en-US" dirty="0"/>
              <a:t>TUC18 (Cloud storage)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Replace META-pipe storage server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13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TUC19 (PID and metadata registry)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Provide in reference databases?</a:t>
            </a:r>
          </a:p>
          <a:p>
            <a:r>
              <a:rPr lang="en-US" dirty="0"/>
              <a:t>TUC20/23 (Federated cloud/HPC/HTC)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exposed to our end-users</a:t>
            </a:r>
          </a:p>
          <a:p>
            <a:r>
              <a:rPr lang="en-US" dirty="0"/>
              <a:t>TUC21 (Operational integration)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Service availability monitoring is needed</a:t>
            </a:r>
          </a:p>
          <a:p>
            <a:r>
              <a:rPr lang="en-US" dirty="0"/>
              <a:t>TUC22 (Resource accounting)</a:t>
            </a:r>
          </a:p>
          <a:p>
            <a:pPr lvl="1"/>
            <a:r>
              <a:rPr lang="en-US" dirty="0">
                <a:solidFill>
                  <a:srgbClr val="FF8000"/>
                </a:solidFill>
              </a:rPr>
              <a:t>Is very much needed</a:t>
            </a:r>
          </a:p>
          <a:p>
            <a:endParaRPr lang="en-US" dirty="0">
              <a:solidFill>
                <a:srgbClr val="E0590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7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MMG on ELIXIR compute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634058"/>
          </a:xfrm>
        </p:spPr>
        <p:txBody>
          <a:bodyPr/>
          <a:lstStyle/>
          <a:p>
            <a:r>
              <a:rPr lang="en-US" sz="2000" dirty="0"/>
              <a:t>Proof-of-concept:</a:t>
            </a:r>
          </a:p>
          <a:p>
            <a:pPr lvl="1"/>
            <a:r>
              <a:rPr lang="en-US" sz="1800" dirty="0"/>
              <a:t>META-pipe on </a:t>
            </a:r>
            <a:r>
              <a:rPr lang="en-US" sz="1800" dirty="0" err="1"/>
              <a:t>cPouta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B050"/>
                </a:solidFill>
              </a:rPr>
              <a:t>√</a:t>
            </a:r>
            <a:endParaRPr lang="en-US" sz="1800" dirty="0"/>
          </a:p>
          <a:p>
            <a:pPr lvl="1"/>
            <a:r>
              <a:rPr lang="en-US" sz="1800" dirty="0"/>
              <a:t>EMG on Embassy cloud </a:t>
            </a:r>
            <a:r>
              <a:rPr lang="en-US" sz="1800" dirty="0">
                <a:solidFill>
                  <a:srgbClr val="00B050"/>
                </a:solidFill>
              </a:rPr>
              <a:t>√</a:t>
            </a:r>
            <a:endParaRPr lang="en-US" sz="1800" dirty="0">
              <a:solidFill>
                <a:srgbClr val="00B050"/>
              </a:solidFill>
            </a:endParaRPr>
          </a:p>
          <a:p>
            <a:pPr lvl="1"/>
            <a:r>
              <a:rPr lang="en-US" sz="1800" dirty="0"/>
              <a:t>Webinar: </a:t>
            </a:r>
            <a:r>
              <a:rPr lang="en-US" sz="1800" dirty="0">
                <a:hlinkClick r:id="rId2"/>
              </a:rPr>
              <a:t>ELIXIR Compute Platform Roadmap </a:t>
            </a:r>
            <a:endParaRPr lang="en-US" sz="1800" dirty="0"/>
          </a:p>
          <a:p>
            <a:r>
              <a:rPr lang="en-US" sz="2000" dirty="0"/>
              <a:t>TODO:</a:t>
            </a:r>
          </a:p>
          <a:p>
            <a:pPr lvl="1"/>
            <a:r>
              <a:rPr lang="en-US" sz="1800" dirty="0"/>
              <a:t>Test META-pipe and EMG at </a:t>
            </a:r>
            <a:r>
              <a:rPr lang="en-US" sz="1800" dirty="0">
                <a:solidFill>
                  <a:srgbClr val="FF0000"/>
                </a:solidFill>
              </a:rPr>
              <a:t>scale</a:t>
            </a:r>
          </a:p>
          <a:p>
            <a:pPr lvl="1"/>
            <a:r>
              <a:rPr lang="en-US" sz="1800" dirty="0"/>
              <a:t>Deploy META-pipe and EMG </a:t>
            </a:r>
            <a:r>
              <a:rPr lang="en-US" sz="1800" dirty="0">
                <a:solidFill>
                  <a:srgbClr val="FF0000"/>
                </a:solidFill>
              </a:rPr>
              <a:t>production service </a:t>
            </a:r>
            <a:r>
              <a:rPr lang="en-US" sz="1800" dirty="0"/>
              <a:t>on cloud</a:t>
            </a:r>
          </a:p>
          <a:p>
            <a:pPr lvl="1"/>
            <a:r>
              <a:rPr lang="en-US" sz="1800" dirty="0"/>
              <a:t>Document best practices</a:t>
            </a:r>
          </a:p>
          <a:p>
            <a:pPr lvl="1"/>
            <a:r>
              <a:rPr lang="en-US" sz="1800" dirty="0"/>
              <a:t>Integrate META-pipe and EMG with other ELIXIR platforms</a:t>
            </a:r>
          </a:p>
          <a:p>
            <a:pPr lvl="1"/>
            <a:r>
              <a:rPr lang="en-US" sz="1800" dirty="0"/>
              <a:t>Incorporate other MMG pipelines such as </a:t>
            </a:r>
            <a:r>
              <a:rPr lang="en-US" sz="1800" dirty="0" err="1"/>
              <a:t>BioMaS</a:t>
            </a:r>
            <a:r>
              <a:rPr lang="en-US" sz="1800" dirty="0"/>
              <a:t> </a:t>
            </a:r>
          </a:p>
          <a:p>
            <a:r>
              <a:rPr lang="en-US" sz="2000" dirty="0"/>
              <a:t>Issues:</a:t>
            </a:r>
          </a:p>
          <a:p>
            <a:pPr lvl="1"/>
            <a:r>
              <a:rPr lang="en-US" sz="1800" dirty="0"/>
              <a:t>Missing policies: who is paying for resources? Which resources can different users use? …</a:t>
            </a:r>
          </a:p>
          <a:p>
            <a:pPr lvl="1"/>
            <a:r>
              <a:rPr lang="en-US" sz="1800" dirty="0"/>
              <a:t>Missing technology: how to do accounting? How to ensure a stable service?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3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META-pipe:</a:t>
            </a:r>
          </a:p>
          <a:p>
            <a:pPr lvl="1"/>
            <a:r>
              <a:rPr lang="en-US" dirty="0"/>
              <a:t>User feedback</a:t>
            </a:r>
          </a:p>
          <a:p>
            <a:pPr lvl="1"/>
            <a:r>
              <a:rPr lang="en-US" dirty="0"/>
              <a:t>Elixir compute TUCs and other components used</a:t>
            </a:r>
          </a:p>
          <a:p>
            <a:pPr lvl="2"/>
            <a:r>
              <a:rPr lang="en-US" dirty="0"/>
              <a:t>Need your help here</a:t>
            </a:r>
          </a:p>
          <a:p>
            <a:pPr lvl="1"/>
            <a:r>
              <a:rPr lang="en-US" dirty="0"/>
              <a:t>Future plans</a:t>
            </a:r>
          </a:p>
          <a:p>
            <a:r>
              <a:rPr lang="en-US" dirty="0"/>
              <a:t>Other MMG/WP6 activities</a:t>
            </a:r>
          </a:p>
          <a:p>
            <a:endParaRPr lang="en-US" dirty="0"/>
          </a:p>
          <a:p>
            <a:r>
              <a:rPr lang="en-US" dirty="0"/>
              <a:t>EMG presentation to follow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3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analysis as a service </a:t>
            </a:r>
            <a:r>
              <a:rPr lang="en-US" dirty="0">
                <a:solidFill>
                  <a:srgbClr val="00B050"/>
                </a:solidFill>
              </a:rPr>
              <a:t>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Login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Upload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analysis tool 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Execute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Download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5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architecture </a:t>
            </a:r>
            <a:r>
              <a:rPr lang="en-US" dirty="0">
                <a:solidFill>
                  <a:srgbClr val="00B050"/>
                </a:solidFill>
              </a:rPr>
              <a:t>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 descr="Meta-pipe architecture (2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8000"/>
            <a:ext cx="9144000" cy="3281955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699792" y="1991525"/>
            <a:ext cx="327552" cy="810766"/>
            <a:chOff x="3092320" y="1340768"/>
            <a:chExt cx="504056" cy="1247653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3164328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08344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308344" y="1652317"/>
              <a:ext cx="0" cy="4320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3131840" y="1340768"/>
              <a:ext cx="360040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10" idx="4"/>
            </p:cNvCxnSpPr>
            <p:nvPr/>
          </p:nvCxnSpPr>
          <p:spPr>
            <a:xfrm>
              <a:off x="3311860" y="1700808"/>
              <a:ext cx="284516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0" idx="4"/>
            </p:cNvCxnSpPr>
            <p:nvPr/>
          </p:nvCxnSpPr>
          <p:spPr>
            <a:xfrm flipH="1">
              <a:off x="3092320" y="1700808"/>
              <a:ext cx="219540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156905"/>
            <a:ext cx="1208348" cy="48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0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435280" cy="639762"/>
          </a:xfrm>
        </p:spPr>
        <p:txBody>
          <a:bodyPr/>
          <a:lstStyle/>
          <a:p>
            <a:r>
              <a:rPr lang="en-US" dirty="0"/>
              <a:t>META-pipe: front-end technical solutions </a:t>
            </a:r>
            <a:r>
              <a:rPr lang="en-US" dirty="0">
                <a:solidFill>
                  <a:srgbClr val="00B050"/>
                </a:solidFill>
              </a:rPr>
              <a:t>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Login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Authorization server integrated with ELIXIR AAI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Upload data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Incoming! web app library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META-pipe storage server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analysis parameters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META-pipe web app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Execute analysis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META-pipe job queue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META-pipe execution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Download result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Incoming! web app library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META-pipe storage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front-end policies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Login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All ELIXIR users can login </a:t>
            </a:r>
            <a:r>
              <a:rPr lang="en-US" dirty="0">
                <a:sym typeface="Wingdings" panose="05000000000000000000" pitchFamily="2" charset="2"/>
              </a:rPr>
              <a:t> gives (user, home institution)</a:t>
            </a:r>
          </a:p>
          <a:p>
            <a:pPr marL="1255754" lvl="2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Who can pay for the resources?</a:t>
            </a:r>
          </a:p>
          <a:p>
            <a:pPr marL="1255754" lvl="2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Who is allowed to use tools and resources (academic vs industry)?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Upload data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Data size gives computation requirements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Small for free? Medium on pre-allocated? Large as special case?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analysis parameters / execute analysis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Which resource to use? Who decides? Commercial clouds?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Scheduling/ prioritization of jobs?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Response time guarantees?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Who is responsible to maintain and monitor resources?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Download result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Private vs (eventually) public?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7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 (and EMG): </a:t>
            </a:r>
            <a:r>
              <a:rPr lang="en-US" dirty="0" err="1"/>
              <a:t>bakcend</a:t>
            </a:r>
            <a:r>
              <a:rPr lang="en-US" dirty="0"/>
              <a:t> layers </a:t>
            </a:r>
            <a:r>
              <a:rPr lang="en-US" dirty="0">
                <a:solidFill>
                  <a:srgbClr val="00B050"/>
                </a:solidFill>
              </a:rPr>
              <a:t>(√)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15938" y="4884142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Cloud setup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5938" y="3732014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Analysis engine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3967" y="2579886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Pipeline specification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5938" y="1427758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Pipeline tools &amp; DBs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24011" y="4892661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cPouta</a:t>
            </a:r>
            <a:r>
              <a:rPr lang="en-US" dirty="0"/>
              <a:t> </a:t>
            </a:r>
            <a:r>
              <a:rPr lang="en-US" dirty="0" err="1"/>
              <a:t>ansible</a:t>
            </a:r>
            <a:r>
              <a:rPr lang="en-US" dirty="0"/>
              <a:t> playbook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24011" y="3740533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Spark, NFS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32040" y="2588405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Spark program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24011" y="1436277"/>
            <a:ext cx="34563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META-pipe</a:t>
            </a:r>
          </a:p>
        </p:txBody>
      </p:sp>
    </p:spTree>
    <p:extLst>
      <p:ext uri="{BB962C8B-B14F-4D97-AF65-F5344CB8AC3E}">
        <p14:creationId xmlns:p14="http://schemas.microsoft.com/office/powerpoint/2010/main" val="41954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cloud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tools &amp; reference DBs:</a:t>
            </a:r>
          </a:p>
          <a:p>
            <a:pPr lvl="1"/>
            <a:r>
              <a:rPr lang="en-US" dirty="0"/>
              <a:t>Mostly 3</a:t>
            </a:r>
            <a:r>
              <a:rPr lang="en-US" baseline="30000" dirty="0"/>
              <a:t>rd</a:t>
            </a:r>
            <a:r>
              <a:rPr lang="en-US" dirty="0"/>
              <a:t> party binaries</a:t>
            </a:r>
          </a:p>
          <a:p>
            <a:pPr lvl="1"/>
            <a:r>
              <a:rPr lang="en-US" dirty="0"/>
              <a:t>Hundreds of GB of reference DBs</a:t>
            </a:r>
          </a:p>
          <a:p>
            <a:pPr lvl="1"/>
            <a:r>
              <a:rPr lang="en-US" dirty="0"/>
              <a:t>Packaged in META-pipe Jenkins server</a:t>
            </a:r>
          </a:p>
          <a:p>
            <a:pPr lvl="1"/>
            <a:r>
              <a:rPr lang="en-US" dirty="0"/>
              <a:t>Not in a container/ VM (no benefits for now)</a:t>
            </a:r>
          </a:p>
          <a:p>
            <a:pPr lvl="1"/>
            <a:r>
              <a:rPr lang="en-US" dirty="0"/>
              <a:t>TODO: standardize description/ provenance data reporting (WP4?)</a:t>
            </a:r>
          </a:p>
          <a:p>
            <a:pPr lvl="1"/>
            <a:r>
              <a:rPr lang="en-US" dirty="0"/>
              <a:t>TODO: summarize best practices (WP4 / ?)</a:t>
            </a:r>
          </a:p>
          <a:p>
            <a:r>
              <a:rPr lang="en-US" dirty="0"/>
              <a:t>Spark program</a:t>
            </a:r>
          </a:p>
          <a:p>
            <a:pPr lvl="1"/>
            <a:r>
              <a:rPr lang="en-US" dirty="0"/>
              <a:t>Regular spark program + abstractions/interfaces for running 3</a:t>
            </a:r>
            <a:r>
              <a:rPr lang="en-US" baseline="30000" dirty="0"/>
              <a:t>rd</a:t>
            </a:r>
            <a:r>
              <a:rPr lang="en-US" dirty="0"/>
              <a:t> party binaries</a:t>
            </a:r>
          </a:p>
          <a:p>
            <a:pPr lvl="1"/>
            <a:r>
              <a:rPr lang="en-US" dirty="0"/>
              <a:t>TODO: better error detection, logging, and handling (WP6)</a:t>
            </a:r>
          </a:p>
          <a:p>
            <a:pPr lvl="1"/>
            <a:r>
              <a:rPr lang="en-US" dirty="0"/>
              <a:t>TODO: more secure execution (WP6/ WP4)</a:t>
            </a:r>
          </a:p>
          <a:p>
            <a:pPr lvl="1"/>
            <a:r>
              <a:rPr lang="en-US" dirty="0"/>
              <a:t>TODO: accounting and payment (WP4)</a:t>
            </a:r>
          </a:p>
          <a:p>
            <a:pPr lvl="1"/>
            <a:r>
              <a:rPr lang="en-US" dirty="0"/>
              <a:t>TODO: use our approach for other pipelines? (WP4)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25231"/>
      </p:ext>
    </p:extLst>
  </p:cSld>
  <p:clrMapOvr>
    <a:masterClrMapping/>
  </p:clrMapOvr>
</p:sld>
</file>

<file path=ppt/theme/theme1.xml><?xml version="1.0" encoding="utf-8"?>
<a:theme xmlns:a="http://schemas.openxmlformats.org/drawingml/2006/main" name="2_EMBL_CMYK">
  <a:themeElements>
    <a:clrScheme name="ELIXIR 201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DD5E21"/>
      </a:accent1>
      <a:accent2>
        <a:srgbClr val="004A5A"/>
      </a:accent2>
      <a:accent3>
        <a:srgbClr val="A8AD2A"/>
      </a:accent3>
      <a:accent4>
        <a:srgbClr val="343330"/>
      </a:accent4>
      <a:accent5>
        <a:srgbClr val="5E788A"/>
      </a:accent5>
      <a:accent6>
        <a:srgbClr val="8A8884"/>
      </a:accent6>
      <a:hlink>
        <a:srgbClr val="00394E"/>
      </a:hlink>
      <a:folHlink>
        <a:srgbClr val="343330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AE90488E212A45BD6E559538207265" ma:contentTypeVersion="0" ma:contentTypeDescription="Opprett et nytt dokument." ma:contentTypeScope="" ma:versionID="1c675bce059d2b7808aef69be683098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1cdfaa4dadd15557c090e2ac88763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F8DE1C-BBC2-4956-95DE-94F3FAB6BEA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6BBFE3-6D29-4C6B-A7A5-239A1A867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33AAC5-C9D0-4D13-989F-224220D57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ELIXIR.potx</Template>
  <TotalTime>101489</TotalTime>
  <Words>1042</Words>
  <Application>Microsoft Office PowerPoint</Application>
  <PresentationFormat>On-screen Show (4:3)</PresentationFormat>
  <Paragraphs>196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Corbel</vt:lpstr>
      <vt:lpstr>Geneva</vt:lpstr>
      <vt:lpstr>Wingdings</vt:lpstr>
      <vt:lpstr>2_EMBL_CMYK</vt:lpstr>
      <vt:lpstr>4_Custom Design</vt:lpstr>
      <vt:lpstr>MMG: from proof-of-concept to production services at scale</vt:lpstr>
      <vt:lpstr>MMG on ELIXIR compute clouds</vt:lpstr>
      <vt:lpstr>Outline</vt:lpstr>
      <vt:lpstr>META-pipe: analysis as a service √</vt:lpstr>
      <vt:lpstr>META-pipe: architecture √</vt:lpstr>
      <vt:lpstr>META-pipe: front-end technical solutions √</vt:lpstr>
      <vt:lpstr>META-pipe: front-end policies </vt:lpstr>
      <vt:lpstr>META-pipe (and EMG): bakcend layers (√)</vt:lpstr>
      <vt:lpstr>META-pipe: cloud execution</vt:lpstr>
      <vt:lpstr>META-pipe: cloud execution</vt:lpstr>
      <vt:lpstr>WP6 deliverables</vt:lpstr>
      <vt:lpstr>WP6 deliverables</vt:lpstr>
      <vt:lpstr>BioMaS pipeline on INDIGO-Datacloud</vt:lpstr>
      <vt:lpstr>Pyttipanna</vt:lpstr>
      <vt:lpstr>Summary</vt:lpstr>
      <vt:lpstr>TUCs</vt:lpstr>
      <vt:lpstr>TUCs</vt:lpstr>
      <vt:lpstr>TUCs</vt:lpstr>
      <vt:lpstr>TUCs</vt:lpstr>
    </vt:vector>
  </TitlesOfParts>
  <Company>s 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 k</dc:creator>
  <cp:lastModifiedBy>Lars Ailo Bongo</cp:lastModifiedBy>
  <cp:revision>588</cp:revision>
  <dcterms:created xsi:type="dcterms:W3CDTF">2010-02-04T09:26:14Z</dcterms:created>
  <dcterms:modified xsi:type="dcterms:W3CDTF">2017-02-08T14:26:58Z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0x010100A4AE90488E212A45BD6E559538207265</vt:lpwstr>
  </property>
</Properties>
</file>